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7" r:id="rId9"/>
    <p:sldId id="268" r:id="rId10"/>
    <p:sldId id="262" r:id="rId11"/>
    <p:sldId id="273" r:id="rId12"/>
    <p:sldId id="274" r:id="rId13"/>
    <p:sldId id="275" r:id="rId14"/>
    <p:sldId id="276" r:id="rId15"/>
    <p:sldId id="277" r:id="rId16"/>
    <p:sldId id="264" r:id="rId17"/>
    <p:sldId id="266" r:id="rId18"/>
    <p:sldId id="270" r:id="rId19"/>
    <p:sldId id="271" r:id="rId20"/>
    <p:sldId id="278" r:id="rId21"/>
    <p:sldId id="279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A7E2CE-CA44-411D-8F05-296FE7C0777A}" type="datetimeFigureOut">
              <a:rPr lang="ar-SA" smtClean="0"/>
              <a:pPr/>
              <a:t>08/02/1437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ACAE1CB-93CB-41A5-8A1B-534F5B5D314E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3737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EDF6-9BDB-4292-8F3F-C00AC277355E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E5CE-D3A5-42B5-AD1F-E4ACFE8962B1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6E50-ACAA-4560-9EF5-95980ECE4DD4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0D30-07CC-46DA-8D0A-9D33C28B9F58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6A1B-760A-4EDD-BBA7-6FE4B95D3347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ACC57-6C77-423B-BD0E-C4DEEFE2D319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605C-F0E7-43C8-943A-C63F1F55D883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85B4-DABB-444B-8D92-C2D20565A3C8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2C8E-0BA2-4BFC-8EDB-56B27EEED4B1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DA84-287F-4EF1-9B55-D0B4539F7DC2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FC535E4-1653-43E1-AD2E-04966CA60E21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9C12E6F-BD63-41A5-BFA3-F19C89A6855C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0">
              <a:schemeClr val="bg2">
                <a:tint val="48000"/>
                <a:satMod val="300000"/>
              </a:schemeClr>
            </a:gs>
            <a:gs pos="0">
              <a:schemeClr val="tx1">
                <a:lumMod val="0"/>
                <a:lumOff val="100000"/>
                <a:alpha val="1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362200"/>
            <a:ext cx="8077200" cy="1673352"/>
          </a:xfrm>
        </p:spPr>
        <p:txBody>
          <a:bodyPr/>
          <a:lstStyle/>
          <a:p>
            <a:r>
              <a:rPr lang="en-US" dirty="0" smtClean="0"/>
              <a:t>CASTING  </a:t>
            </a:r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733800" y="1447800"/>
            <a:ext cx="18473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SA" dirty="0"/>
          </a:p>
        </p:txBody>
      </p:sp>
      <p:sp>
        <p:nvSpPr>
          <p:cNvPr id="6" name="مربع نص 5"/>
          <p:cNvSpPr txBox="1"/>
          <p:nvPr/>
        </p:nvSpPr>
        <p:spPr>
          <a:xfrm>
            <a:off x="5373914" y="773108"/>
            <a:ext cx="349005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dirty="0" smtClean="0"/>
              <a:t>وزارة التعليم العالي والبحث العلمي</a:t>
            </a:r>
          </a:p>
          <a:p>
            <a:pPr algn="r"/>
            <a:r>
              <a:rPr lang="ar-IQ" dirty="0" smtClean="0"/>
              <a:t>جامعة ديالى / كلية الهندسة</a:t>
            </a:r>
            <a:endParaRPr lang="ar-SA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 startAt="4"/>
            </a:pPr>
            <a:r>
              <a:rPr lang="en-US" i="1" dirty="0" smtClean="0"/>
              <a:t>ALLOY PROPERTIES: </a:t>
            </a:r>
            <a:r>
              <a:rPr lang="en-US" dirty="0" smtClean="0"/>
              <a:t> The alloy may be suitable only for casting.</a:t>
            </a:r>
          </a:p>
          <a:p>
            <a:pPr marL="633222" indent="-514350">
              <a:buAutoNum type="arabicPeriod" startAt="4"/>
            </a:pPr>
            <a:r>
              <a:rPr lang="en-US" i="1" dirty="0" smtClean="0"/>
              <a:t>ECONOMICS: </a:t>
            </a:r>
            <a:r>
              <a:rPr lang="en-US" dirty="0" smtClean="0"/>
              <a:t>the process is economical for low production &amp; high production rates.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basic steps in making sand castings: 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 Patternmaking 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 Core making 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 Molding 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 Melting and pouring 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 Cleaning</a:t>
            </a: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pattern</a:t>
            </a:r>
            <a:r>
              <a:rPr lang="en-US" dirty="0" smtClean="0"/>
              <a:t> is the replica of the object to be cast. It is usually made of wood or metal or sand.</a:t>
            </a:r>
          </a:p>
          <a:p>
            <a:r>
              <a:rPr lang="en-US" dirty="0" smtClean="0"/>
              <a:t>It is made in </a:t>
            </a:r>
            <a:r>
              <a:rPr lang="en-US" b="1" dirty="0" smtClean="0"/>
              <a:t>two halves</a:t>
            </a:r>
            <a:r>
              <a:rPr lang="en-US" dirty="0" smtClean="0"/>
              <a:t> which have to be fitted together using </a:t>
            </a:r>
            <a:r>
              <a:rPr lang="en-US" b="1" dirty="0" smtClean="0"/>
              <a:t>dowel pins.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PROCESS</a:t>
            </a:r>
            <a:endParaRPr lang="en-US" dirty="0"/>
          </a:p>
        </p:txBody>
      </p:sp>
      <p:pic>
        <p:nvPicPr>
          <p:cNvPr id="4" name="Content Placeholder 3" descr="cast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9402" y="1447800"/>
            <a:ext cx="3525855" cy="2582482"/>
          </a:xfrm>
        </p:spPr>
      </p:pic>
      <p:pic>
        <p:nvPicPr>
          <p:cNvPr id="5" name="Picture 4" descr="cast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2143" y="1492789"/>
            <a:ext cx="3100388" cy="227085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4365945" y="304800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ast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10980" y="4572000"/>
            <a:ext cx="3031481" cy="229689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rot="16200000" flipH="1">
            <a:off x="6701336" y="4353070"/>
            <a:ext cx="940149" cy="257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4521577" y="5557256"/>
            <a:ext cx="898299" cy="53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cast5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02911" y="5059140"/>
            <a:ext cx="3629025" cy="1504950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rot="10800000" flipV="1">
            <a:off x="76174" y="6005873"/>
            <a:ext cx="898299" cy="53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PROCESS</a:t>
            </a:r>
            <a:endParaRPr lang="en-US" dirty="0"/>
          </a:p>
        </p:txBody>
      </p:sp>
      <p:pic>
        <p:nvPicPr>
          <p:cNvPr id="4" name="Content Placeholder 3" descr="cast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313" y="1517453"/>
            <a:ext cx="2876550" cy="1457325"/>
          </a:xfrm>
        </p:spPr>
      </p:pic>
      <p:pic>
        <p:nvPicPr>
          <p:cNvPr id="5" name="Picture 4" descr="cast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00583" y="1531033"/>
            <a:ext cx="4143229" cy="205036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3670479" y="2313897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6445895" y="4007496"/>
            <a:ext cx="804925" cy="192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ast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03670" y="4620584"/>
            <a:ext cx="2967999" cy="223741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rot="10800000" flipV="1">
            <a:off x="5294317" y="5698925"/>
            <a:ext cx="898299" cy="53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ast9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1547" y="5031348"/>
            <a:ext cx="4993383" cy="1523754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rot="10800000" flipV="1">
            <a:off x="181354" y="4707242"/>
            <a:ext cx="898299" cy="53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PROCESS</a:t>
            </a:r>
            <a:endParaRPr lang="en-US" dirty="0"/>
          </a:p>
        </p:txBody>
      </p:sp>
      <p:pic>
        <p:nvPicPr>
          <p:cNvPr id="4" name="Content Placeholder 3" descr="cast1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3" y="1517453"/>
            <a:ext cx="4686300" cy="1457325"/>
          </a:xfrm>
        </p:spPr>
      </p:pic>
      <p:cxnSp>
        <p:nvCxnSpPr>
          <p:cNvPr id="5" name="Straight Arrow Connector 4"/>
          <p:cNvCxnSpPr/>
          <p:nvPr/>
        </p:nvCxnSpPr>
        <p:spPr>
          <a:xfrm>
            <a:off x="4700799" y="253284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ast1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3276" y="1467915"/>
            <a:ext cx="2838450" cy="22479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7321667" y="4174923"/>
            <a:ext cx="804925" cy="192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cast1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910" y="4821349"/>
            <a:ext cx="2324100" cy="1800225"/>
          </a:xfrm>
          <a:prstGeom prst="rect">
            <a:avLst/>
          </a:prstGeom>
        </p:spPr>
      </p:pic>
      <p:pic>
        <p:nvPicPr>
          <p:cNvPr id="9" name="Picture 8" descr="cast1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13712" y="4718892"/>
            <a:ext cx="2863087" cy="2078226"/>
          </a:xfrm>
          <a:prstGeom prst="rect">
            <a:avLst/>
          </a:prstGeom>
        </p:spPr>
      </p:pic>
      <p:pic>
        <p:nvPicPr>
          <p:cNvPr id="10" name="Picture 9" descr="cast15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036" y="3785659"/>
            <a:ext cx="2105025" cy="103822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rot="10800000" flipV="1">
            <a:off x="5242801" y="5892110"/>
            <a:ext cx="898299" cy="53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769507" y="5781547"/>
            <a:ext cx="764146" cy="171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Solidification of metal  </a:t>
            </a:r>
            <a:r>
              <a:rPr lang="en-US" dirty="0" smtClean="0"/>
              <a:t>from its molten state (</a:t>
            </a:r>
            <a:r>
              <a:rPr lang="en-US" i="1" dirty="0" smtClean="0"/>
              <a:t>which is usually accompanied by shrinkage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Flow</a:t>
            </a:r>
            <a:r>
              <a:rPr lang="en-US" dirty="0" smtClean="0"/>
              <a:t> of molten metal into the mold cavity. </a:t>
            </a:r>
            <a:r>
              <a:rPr lang="en-US" i="1" dirty="0" smtClean="0"/>
              <a:t>(gating system)</a:t>
            </a:r>
          </a:p>
          <a:p>
            <a:r>
              <a:rPr lang="en-US" b="1" dirty="0" smtClean="0"/>
              <a:t>Heat transfer/cooling rate </a:t>
            </a:r>
            <a:r>
              <a:rPr lang="en-US" dirty="0" smtClean="0"/>
              <a:t>during solidification &amp; cooling of the metal in the mold. </a:t>
            </a:r>
            <a:r>
              <a:rPr lang="en-US" i="1" dirty="0" smtClean="0"/>
              <a:t>(cast structure)</a:t>
            </a:r>
          </a:p>
          <a:p>
            <a:r>
              <a:rPr lang="en-US" b="1" dirty="0" smtClean="0"/>
              <a:t>Mold material </a:t>
            </a:r>
            <a:r>
              <a:rPr lang="en-US" dirty="0" smtClean="0"/>
              <a:t>&amp; its influence on the casting process.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Casting processes are generally classified according to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 the mold materials, 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molding processes &amp; 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methods of feeding metal.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pieces of casting have the same volume but different shapes. One is a sphere, one a cube, &amp; other a cylinder with height equal to its diameter. Which one will solidify the fastest?</a:t>
            </a:r>
          </a:p>
          <a:p>
            <a:pPr>
              <a:buNone/>
            </a:pPr>
            <a:r>
              <a:rPr lang="en-US" b="1" dirty="0" smtClean="0"/>
              <a:t>Ans. </a:t>
            </a:r>
            <a:r>
              <a:rPr lang="en-US" dirty="0" smtClean="0"/>
              <a:t>Solidification time= C(</a:t>
            </a:r>
            <a:r>
              <a:rPr lang="en-US" dirty="0" err="1" smtClean="0"/>
              <a:t>Vol</a:t>
            </a:r>
            <a:r>
              <a:rPr lang="en-US" dirty="0" smtClean="0"/>
              <a:t>/surface area)</a:t>
            </a:r>
            <a:r>
              <a:rPr lang="en-US" baseline="30000" dirty="0" smtClean="0"/>
              <a:t>2</a:t>
            </a:r>
            <a:endParaRPr lang="en-US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SHRINKAGE &amp; POROSITY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smtClean="0"/>
              <a:t>Contraction of liquid metal as it cools.</a:t>
            </a:r>
          </a:p>
          <a:p>
            <a:pPr marL="633222" indent="-514350">
              <a:buAutoNum type="arabicPeriod"/>
            </a:pPr>
            <a:r>
              <a:rPr lang="en-US" dirty="0" smtClean="0"/>
              <a:t>Contraction due to latent heat of fusion as it cools (solidification)</a:t>
            </a:r>
          </a:p>
          <a:p>
            <a:pPr marL="633222" indent="-514350">
              <a:buAutoNum type="arabicPeriod"/>
            </a:pPr>
            <a:r>
              <a:rPr lang="en-US" b="1" dirty="0" smtClean="0"/>
              <a:t>Contraction of the solidified metal as its temperature drops to room temperature. 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461675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VOLUMETRIC SOLIDIFICATION CONTRACTION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Aluminum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6.6%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Iron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4-5.5%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Copper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Basically casting involves the introduction of molten metal into a mold cavity; upon solidification the metal takes the shape of the cavity.</a:t>
            </a:r>
          </a:p>
          <a:p>
            <a:r>
              <a:rPr lang="en-US" dirty="0" smtClean="0"/>
              <a:t>Almost all metals can be cast in the final shape desired, often with only minor finishing required.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MATERIALS 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 FINISH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POROSITY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0.05kg-no</a:t>
                      </a:r>
                      <a:r>
                        <a:rPr lang="en-US" baseline="0" dirty="0" smtClean="0"/>
                        <a:t> 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0.05kg-100kg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Non-ferrous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o.o5kg-50kg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(High </a:t>
                      </a:r>
                      <a:r>
                        <a:rPr lang="en-US" baseline="0" dirty="0" err="1" smtClean="0"/>
                        <a:t>m.p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0.1kg-100kg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Permanent Mold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0.5kg-300kg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Non-ferrous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0.05kg-50kg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Centrifugal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&lt;5000kg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68761"/>
          <a:ext cx="86868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934"/>
                <a:gridCol w="1608666"/>
                <a:gridCol w="1330411"/>
                <a:gridCol w="860854"/>
                <a:gridCol w="1721708"/>
                <a:gridCol w="18782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SHAPE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SECTION THICKNESS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 RATE pc/hr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DIMENSIONAL ACCURACY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3mm-no 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2mm-no 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1mm-no 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v.Good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1mm-75mm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Permanent Mold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2mm-50mm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M-H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0.5mm-12mm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Centrifugal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2mm-100mm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POROSITY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undesirable effect of shrinkage is porosity.</a:t>
            </a:r>
          </a:p>
          <a:p>
            <a:r>
              <a:rPr lang="en-US" dirty="0" smtClean="0"/>
              <a:t>When the liquid is unable to reach the regions where solidification is occurring, porosity develops due to shrinkage of solidified metal.</a:t>
            </a:r>
          </a:p>
          <a:p>
            <a:r>
              <a:rPr lang="en-US" dirty="0" smtClean="0"/>
              <a:t>Casting must provide for an adequate supply of liquid metal so that this porosity during cooling/solidification can be avoided. 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Casting process is the most economical process of going from raw material to final product.</a:t>
            </a:r>
          </a:p>
          <a:p>
            <a:r>
              <a:rPr lang="en-US" dirty="0" smtClean="0"/>
              <a:t>It should be the first choice for primary process selection.</a:t>
            </a:r>
          </a:p>
          <a:p>
            <a:r>
              <a:rPr lang="en-US" dirty="0" smtClean="0"/>
              <a:t>Other processes should be selected only when casting cannot meet the desired design requirements.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ouring%20molten%20metal%20into%20a%20moul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554904"/>
            <a:ext cx="4572000" cy="6234545"/>
          </a:xfrm>
        </p:spPr>
      </p:pic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ENGINE BLOCK &amp; CYLINDER HEAD</a:t>
            </a:r>
            <a:endParaRPr lang="en-US" dirty="0"/>
          </a:p>
        </p:txBody>
      </p:sp>
      <p:pic>
        <p:nvPicPr>
          <p:cNvPr id="4" name="Content Placeholder 3" descr="p487638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087" y="1520430"/>
            <a:ext cx="4122714" cy="3584969"/>
          </a:xfrm>
        </p:spPr>
      </p:pic>
      <p:pic>
        <p:nvPicPr>
          <p:cNvPr id="5" name="Picture 4" descr="cylinder-hea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1543" y="3265816"/>
            <a:ext cx="4762500" cy="3571875"/>
          </a:xfrm>
          <a:prstGeom prst="rect">
            <a:avLst/>
          </a:prstGeom>
        </p:spPr>
      </p:pic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objective is to produce castings that are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free from defects &amp;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 that meet requirements for strength, dimensional accuracy, &amp; surface finish.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i="1" dirty="0" smtClean="0"/>
              <a:t>COMPLICATIONS OF SHAPE:</a:t>
            </a:r>
            <a:r>
              <a:rPr lang="en-US" dirty="0" smtClean="0"/>
              <a:t> this is the only method that can produce complex, 3-d internal &amp; external surfaces simultaneously. </a:t>
            </a:r>
          </a:p>
          <a:p>
            <a:pPr marL="633222" indent="-514350">
              <a:buAutoNum type="arabicPeriod"/>
            </a:pPr>
            <a:r>
              <a:rPr lang="en-US" i="1" dirty="0" smtClean="0"/>
              <a:t>PRODUCT SIZE: </a:t>
            </a:r>
            <a:r>
              <a:rPr lang="en-US" dirty="0" smtClean="0"/>
              <a:t> very large, bulky products are difficult to manufacture using other processes.</a:t>
            </a:r>
          </a:p>
          <a:p>
            <a:pPr marL="633222" indent="-514350">
              <a:buAutoNum type="arabicPeriod"/>
            </a:pPr>
            <a:r>
              <a:rPr lang="en-US" i="1" dirty="0" smtClean="0"/>
              <a:t>PROPERTIES: </a:t>
            </a:r>
            <a:r>
              <a:rPr lang="en-US" dirty="0" smtClean="0"/>
              <a:t> The properties of the product is isotropic or non-directional</a:t>
            </a:r>
            <a:endParaRPr lang="en-US" i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Casting is an efficient process for producing intricate shapes in a single piece, including shapes with internal cavities</a:t>
            </a:r>
          </a:p>
          <a:p>
            <a:r>
              <a:rPr lang="en-US" dirty="0" smtClean="0"/>
              <a:t>Products may range in sizes from a few millimeters with weights of a few grams, to very large pieces weighing as much as 300 tons. 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ortoise_dis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87244" y="136116"/>
            <a:ext cx="3362325" cy="2133600"/>
          </a:xfrm>
        </p:spPr>
      </p:pic>
      <p:pic>
        <p:nvPicPr>
          <p:cNvPr id="5" name="Picture 4" descr="silver_ha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3608" y="2055384"/>
            <a:ext cx="3200400" cy="2000250"/>
          </a:xfrm>
          <a:prstGeom prst="rect">
            <a:avLst/>
          </a:prstGeom>
        </p:spPr>
      </p:pic>
      <p:pic>
        <p:nvPicPr>
          <p:cNvPr id="6" name="Picture 5" descr="flu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77129" y="404328"/>
            <a:ext cx="3533775" cy="3009900"/>
          </a:xfrm>
          <a:prstGeom prst="rect">
            <a:avLst/>
          </a:prstGeom>
        </p:spPr>
      </p:pic>
      <p:pic>
        <p:nvPicPr>
          <p:cNvPr id="7" name="Picture 6" descr="various_gold_jewel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120833" y="4006557"/>
            <a:ext cx="4105275" cy="2914650"/>
          </a:xfrm>
          <a:prstGeom prst="rect">
            <a:avLst/>
          </a:prstGeom>
        </p:spPr>
      </p:pic>
      <p:pic>
        <p:nvPicPr>
          <p:cNvPr id="8" name="Picture 7" descr="winnie_the_poo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74242" y="3472083"/>
            <a:ext cx="2895600" cy="3829050"/>
          </a:xfrm>
          <a:prstGeom prst="rect">
            <a:avLst/>
          </a:prstGeom>
        </p:spPr>
      </p:pic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1617</TotalTime>
  <Words>691</Words>
  <Application>Microsoft Office PowerPoint</Application>
  <PresentationFormat>On-screen Show (4:3)</PresentationFormat>
  <Paragraphs>176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CASTING  TECHNIQUES</vt:lpstr>
      <vt:lpstr>INTRODUCTION</vt:lpstr>
      <vt:lpstr>INTRODUCTION</vt:lpstr>
      <vt:lpstr>PowerPoint Presentation</vt:lpstr>
      <vt:lpstr>ENGINE BLOCK &amp; CYLINDER HEAD</vt:lpstr>
      <vt:lpstr>INTRODUCTION</vt:lpstr>
      <vt:lpstr>ADVANTAGES</vt:lpstr>
      <vt:lpstr>SHAPES</vt:lpstr>
      <vt:lpstr>PowerPoint Presentation</vt:lpstr>
      <vt:lpstr>ADVANTAGES</vt:lpstr>
      <vt:lpstr>CASTING PROCESS</vt:lpstr>
      <vt:lpstr>CASTING PROCESS</vt:lpstr>
      <vt:lpstr>CASTING PROCESS</vt:lpstr>
      <vt:lpstr>CASTING PROCESS</vt:lpstr>
      <vt:lpstr>CASTING PROCESS</vt:lpstr>
      <vt:lpstr>IMPORTANT FACTORS</vt:lpstr>
      <vt:lpstr>PowerPoint Presentation</vt:lpstr>
      <vt:lpstr>PROBLEM</vt:lpstr>
      <vt:lpstr>SHRINKAGE &amp; POROSITY</vt:lpstr>
      <vt:lpstr>PowerPoint Presentation</vt:lpstr>
      <vt:lpstr>PowerPoint Presentation</vt:lpstr>
      <vt:lpstr>POROSITY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CASTING TECHNIQUES</dc:title>
  <dc:creator>Murad</dc:creator>
  <cp:lastModifiedBy>samey</cp:lastModifiedBy>
  <cp:revision>35</cp:revision>
  <dcterms:created xsi:type="dcterms:W3CDTF">2006-08-16T00:00:00Z</dcterms:created>
  <dcterms:modified xsi:type="dcterms:W3CDTF">2015-11-20T20:02:08Z</dcterms:modified>
</cp:coreProperties>
</file>